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50" r:id="rId2"/>
  </p:sldMasterIdLst>
  <p:notesMasterIdLst>
    <p:notesMasterId r:id="rId35"/>
  </p:notesMasterIdLst>
  <p:sldIdLst>
    <p:sldId id="256" r:id="rId3"/>
    <p:sldId id="257" r:id="rId4"/>
    <p:sldId id="297" r:id="rId5"/>
    <p:sldId id="258" r:id="rId6"/>
    <p:sldId id="268" r:id="rId7"/>
    <p:sldId id="298" r:id="rId8"/>
    <p:sldId id="366" r:id="rId9"/>
    <p:sldId id="368" r:id="rId10"/>
    <p:sldId id="271" r:id="rId11"/>
    <p:sldId id="260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272" r:id="rId21"/>
    <p:sldId id="294" r:id="rId22"/>
    <p:sldId id="296" r:id="rId23"/>
    <p:sldId id="263" r:id="rId24"/>
    <p:sldId id="293" r:id="rId25"/>
    <p:sldId id="264" r:id="rId26"/>
    <p:sldId id="380" r:id="rId27"/>
    <p:sldId id="382" r:id="rId28"/>
    <p:sldId id="397" r:id="rId29"/>
    <p:sldId id="381" r:id="rId30"/>
    <p:sldId id="394" r:id="rId31"/>
    <p:sldId id="395" r:id="rId32"/>
    <p:sldId id="396" r:id="rId33"/>
    <p:sldId id="3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253" autoAdjust="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FE36E-DA3C-4FAE-880D-3597E14BEA2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4FF77-9765-4371-87D7-3D59A22868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6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切</a:t>
            </a:r>
            <a:r>
              <a:rPr lang="en-US" altLang="zh-TW" dirty="0"/>
              <a:t>train</a:t>
            </a:r>
            <a:r>
              <a:rPr lang="zh-TW" altLang="en-US" dirty="0"/>
              <a:t>跟</a:t>
            </a:r>
            <a:r>
              <a:rPr lang="en-US" altLang="zh-TW" dirty="0" err="1"/>
              <a:t>validatio</a:t>
            </a:r>
            <a:r>
              <a:rPr lang="zh-TW" altLang="en-US" dirty="0"/>
              <a:t>的時候不可以把時間打散，還是需要按照時間預測</a:t>
            </a:r>
            <a:endParaRPr lang="en-US" altLang="zh-TW" dirty="0"/>
          </a:p>
          <a:p>
            <a:r>
              <a:rPr lang="zh-TW" altLang="en-US" dirty="0"/>
              <a:t>有</a:t>
            </a:r>
            <a:r>
              <a:rPr lang="en-US" altLang="zh-TW" dirty="0" err="1"/>
              <a:t>timelag</a:t>
            </a:r>
            <a:r>
              <a:rPr lang="zh-TW" altLang="en-US" dirty="0"/>
              <a:t>空值的</a:t>
            </a:r>
            <a:r>
              <a:rPr lang="en-US" altLang="zh-TW" dirty="0"/>
              <a:t>3</a:t>
            </a:r>
            <a:r>
              <a:rPr lang="zh-TW" altLang="en-US" dirty="0"/>
              <a:t>筆資料整筆刪掉，切割</a:t>
            </a:r>
            <a:r>
              <a:rPr lang="en-US" altLang="zh-TW" dirty="0"/>
              <a:t>validation</a:t>
            </a:r>
            <a:r>
              <a:rPr lang="zh-TW" altLang="en-US" dirty="0"/>
              <a:t>資料的時候按照順序切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79A7D-CB0B-45B1-A64C-99165A83898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46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validation</a:t>
            </a:r>
            <a:r>
              <a:rPr lang="zh-TW" altLang="en-US" dirty="0"/>
              <a:t>圖案還沒換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4FF77-9765-4371-87D7-3D59A228680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0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64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72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031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81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866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99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77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64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230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6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849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904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302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7016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35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76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43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707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58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47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8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4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9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4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48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83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0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A44B9B-DD89-4F58-977F-267E7DBFAB78}" type="datetimeFigureOut">
              <a:rPr lang="zh-TW" altLang="en-US" smtClean="0"/>
              <a:t>2023/6/6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49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vis12/deep_learning.git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vis12/deep_learning.git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C4C25-DBC7-6A1A-BC8C-7F9E5200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ANN_Timeseries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2753A5-92C2-7C0E-7DB1-A124814FE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513328"/>
            <a:ext cx="9440034" cy="1245788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組員： </a:t>
            </a:r>
            <a:r>
              <a:rPr lang="en-US" altLang="zh-TW" sz="1800" dirty="0"/>
              <a:t>410401648</a:t>
            </a:r>
            <a:r>
              <a:rPr lang="zh-TW" altLang="en-US" sz="1800" dirty="0"/>
              <a:t> 陳昱斌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409040140</a:t>
            </a:r>
            <a:r>
              <a:rPr lang="zh-TW" altLang="en-US" sz="1800" dirty="0"/>
              <a:t> 羅弘軒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410401686 </a:t>
            </a:r>
            <a:r>
              <a:rPr lang="zh-TW" altLang="en-US" sz="1800" dirty="0"/>
              <a:t>龍健銘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5813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71932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results-1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910FB99-4FEE-482E-9CF2-638BB53F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0" y="5819715"/>
            <a:ext cx="11955543" cy="42868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970C24D-DBD8-49A3-E31E-FD3549B5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167" y="2801964"/>
            <a:ext cx="1962424" cy="170521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E4C162-7206-D844-CC84-1E1BA8FD1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73" y="1790046"/>
            <a:ext cx="4080708" cy="35078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34034AD-25BE-7A47-3DDB-8C5D92FCA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" y="1790046"/>
            <a:ext cx="4044655" cy="35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0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98436" y="1580048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results-2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12FC0E-37DC-7E32-27CB-D7F4BEF6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2" y="5502912"/>
            <a:ext cx="11803122" cy="4001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D61F9EB-BE4D-DF5F-6B59-B535B6517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388" y="2822959"/>
            <a:ext cx="1962424" cy="169568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C3910E0-2A32-563E-3835-9291080A6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35" y="1630460"/>
            <a:ext cx="3952681" cy="339780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6260855-8E87-545E-07D1-64C6A2413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6" y="1630460"/>
            <a:ext cx="3917759" cy="339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3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0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results-3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C0DC18-A89B-D063-46EA-C843CB29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5463930"/>
            <a:ext cx="12192000" cy="4181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9441FB-3620-1C7A-3546-5BDA00C3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302" y="2902556"/>
            <a:ext cx="2353003" cy="17147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469325-6B79-BC6E-C286-E8F111CD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7" y="1636988"/>
            <a:ext cx="3912778" cy="33635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8643F9-FA58-5659-9773-633278A32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8" y="1636988"/>
            <a:ext cx="3878209" cy="33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8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6318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FF96A9-9A42-52DE-C000-1886ADEB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0174"/>
            <a:ext cx="11831701" cy="447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8A02B9-041E-D3DC-D607-0F943186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2" y="2818200"/>
            <a:ext cx="2124371" cy="17052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2EFC08C-5176-C939-DA10-E8560AB7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3" y="1580050"/>
            <a:ext cx="3919802" cy="33695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0F517B-9840-2EC3-1D59-8815D22A4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3" y="1625400"/>
            <a:ext cx="3885171" cy="33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0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0B9AD7-FF6F-8499-741B-5D2072C0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1" y="5506647"/>
            <a:ext cx="11850754" cy="3905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A26D55-2888-E142-0697-C917A761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03" y="2884321"/>
            <a:ext cx="2029108" cy="17337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6490AF-F82A-9096-BF14-C96D9F4F2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26" y="1674835"/>
            <a:ext cx="3919333" cy="33691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FF9D652-1720-F9E6-3DC8-9358A329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" y="1677013"/>
            <a:ext cx="3884705" cy="33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6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results-6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9DECE-FB1C-6926-D37B-34D2F3FD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" y="5702091"/>
            <a:ext cx="11660227" cy="3810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3FE725-4600-F7EB-59D7-B9C7280E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89" y="2963515"/>
            <a:ext cx="2333951" cy="17147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4A7D16-96B7-D8DE-3024-AE2282E43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37" y="1649704"/>
            <a:ext cx="3906214" cy="33578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2D2DA3F-2733-B834-F411-B3E128775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5" y="1649704"/>
            <a:ext cx="3871702" cy="335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3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506979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results-7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B40784-38BF-792C-8562-0FBFB64D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2" y="5150554"/>
            <a:ext cx="11793596" cy="4096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241157-91C2-FC0B-83E1-F8940082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02" y="2813437"/>
            <a:ext cx="2019582" cy="17147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5DEFE8-264A-DA4C-72BC-6FE168F02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66" y="1580049"/>
            <a:ext cx="3944280" cy="33905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88966F2-C4DF-72FE-DD98-FB338D784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8" y="1580049"/>
            <a:ext cx="3909432" cy="33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1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results-8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509CA3-4356-0ECB-0171-098FE4F6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" y="5581999"/>
            <a:ext cx="11936491" cy="447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CC2E49-E739-868C-BCDD-16BBB3CD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83" y="2937390"/>
            <a:ext cx="2457793" cy="17147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A052C5A-45D1-E383-81E7-F6CE08A5C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52" y="1622218"/>
            <a:ext cx="3922091" cy="33715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C938C70-7143-974E-961F-78B82DDB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5" y="1622217"/>
            <a:ext cx="3887440" cy="33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17803" y="1580047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results-9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F1B177-AC7B-B7A3-B87C-5EB1F2D7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" y="5438232"/>
            <a:ext cx="11965070" cy="3905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9A2926-9E03-A107-AB01-FCFF63BE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698" y="2898610"/>
            <a:ext cx="2162477" cy="17052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037DB5-CBE1-DD18-46EE-404A52FAD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73" y="1580047"/>
            <a:ext cx="3908183" cy="33595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19436B-B77F-EF7D-639F-9CA517AB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3" y="1580047"/>
            <a:ext cx="3873654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0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42D29A-9EF1-F004-0CBB-D433509C9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833887"/>
              </p:ext>
            </p:extLst>
          </p:nvPr>
        </p:nvGraphicFramePr>
        <p:xfrm>
          <a:off x="245039" y="1398883"/>
          <a:ext cx="11701922" cy="508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02535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=0.005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=0.007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53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RMSE=0.393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MAPE=1.692%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SMAPE=1.689%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=0.259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Loss=4.4565</a:t>
                      </a:r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MAPE=1.642%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SMAPE=1.657%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=0.276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Loss=4.1187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RMSE=0.394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MAPE=1.606%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SMAPE=1.619%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=0.246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Loss=4.2837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539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RMSE=0.408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MAPE=1.737%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SMAPE=1.722%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Loss=4.4848</a:t>
                      </a:r>
                    </a:p>
                    <a:p>
                      <a:pPr algn="ctr"/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RMSE=0.408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MAPE=1.721%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SMAPE=1.709%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=0.268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Loss=4.9671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RMSE=0.565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MAPE=2.465%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SMAPE=2.452%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=0.367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Loss=4.1665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446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RMSE=0.37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MAPE=1.496%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SMAPE=1.503%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=0.192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Loss=4.4514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RMSE=0.417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MAPE=1.761%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SMAPE=1.779%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=0.302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Loss=4.5960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RMSE=0.542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MAPE=2.39%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SMAPE=2.429%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=0.453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Loss=4.3519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937DBD1C-F28D-19BC-5C90-FFA95DEC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4375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2" name="星形: 五角 1">
            <a:extLst>
              <a:ext uri="{FF2B5EF4-FFF2-40B4-BE49-F238E27FC236}">
                <a16:creationId xmlns:a16="http://schemas.microsoft.com/office/drawing/2014/main" id="{213F29E7-63D5-4C4B-9CD7-8E6D0B8C2766}"/>
              </a:ext>
            </a:extLst>
          </p:cNvPr>
          <p:cNvSpPr/>
          <p:nvPr/>
        </p:nvSpPr>
        <p:spPr>
          <a:xfrm>
            <a:off x="7720147" y="2738387"/>
            <a:ext cx="569496" cy="537410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64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A5216F4-E363-21D9-4AD9-A5A796F3A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042260"/>
              </p:ext>
            </p:extLst>
          </p:nvPr>
        </p:nvGraphicFramePr>
        <p:xfrm>
          <a:off x="1577130" y="3596779"/>
          <a:ext cx="6737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375">
                  <a:extLst>
                    <a:ext uri="{9D8B030D-6E8A-4147-A177-3AD203B41FA5}">
                      <a16:colId xmlns:a16="http://schemas.microsoft.com/office/drawing/2014/main" val="496547821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225104889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412500956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343779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Variable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Definition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 type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datetime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11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Close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收盤價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Numeric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005423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475D9D3-DBEB-A7EA-D67E-70FC8400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362" y="1794738"/>
            <a:ext cx="2220105" cy="42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8317D-F65C-22FF-FFA4-E4D46C4B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83" y="787804"/>
            <a:ext cx="10353762" cy="970450"/>
          </a:xfrm>
        </p:spPr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8F9C11-F0B0-0321-3314-A47EBD1A2849}"/>
              </a:ext>
            </a:extLst>
          </p:cNvPr>
          <p:cNvSpPr txBox="1"/>
          <p:nvPr/>
        </p:nvSpPr>
        <p:spPr>
          <a:xfrm>
            <a:off x="717783" y="2533317"/>
            <a:ext cx="1035376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6900" algn="ctr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使用該組合進行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test</a:t>
            </a: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因為該組合反應出的圖形最好</a:t>
            </a: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429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B9C2C-8588-EF32-8D8D-13024E25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zh-TW" altLang="en-US" dirty="0"/>
              <a:t>個指標如何看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53FD0C-1D42-0EB9-B12A-9F242719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644218"/>
            <a:ext cx="10353762" cy="4804709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是預測值和實際值之間的平均絕對差。它衡量了預測值與實際值之間的平均差異程度，其值越小越好。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均方誤差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是預測值和實際值之間的平均平方差。它衡量了預測值與實際值之間的平均平方差異，其值越小越好。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比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更加敏感，因為它將差異平方化。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RMSE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均方根誤差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的平方根。它提供了預測值與實際值之間的平均差異的平均量度。與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平均絕對百分比誤差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衡量了預測值相對於實際值的平均百分比誤差。它將絕對誤差轉換為相對誤差，其值越小越好。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對稱平均絕對百分比誤差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的對稱版本，它將絕對誤差轉換為相對誤差並考慮了預測值和實際值的平均值。與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衡量了預測值相對於實際值的平均相對誤差。它衡量預測模型相對於基準模型的性能。其值越接近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0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越好，表示模型的性能越好。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是預測值和實際值之間的平均相對誤差。與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類似，其值越接近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0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 err="1">
                <a:solidFill>
                  <a:srgbClr val="D1D5DB"/>
                </a:solidFill>
                <a:effectLst/>
                <a:latin typeface="Söhne"/>
              </a:rPr>
              <a:t>MdRAE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中位數相對絕對誤差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 err="1">
                <a:solidFill>
                  <a:srgbClr val="D1D5DB"/>
                </a:solidFill>
                <a:effectLst/>
                <a:latin typeface="Söhne"/>
              </a:rPr>
              <a:t>MdRAE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衡量了預測值相對於實際值的中位數相對誤差。與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和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不同，它使用中位數而不是平均值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6250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9B32E2-AF9D-9773-7364-8946EB6818D6}"/>
              </a:ext>
            </a:extLst>
          </p:cNvPr>
          <p:cNvSpPr txBox="1"/>
          <p:nvPr/>
        </p:nvSpPr>
        <p:spPr>
          <a:xfrm>
            <a:off x="685460" y="1580050"/>
            <a:ext cx="108104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在</a:t>
            </a:r>
            <a:r>
              <a:rPr lang="en-US" altLang="zh-TW" dirty="0"/>
              <a:t>9</a:t>
            </a:r>
            <a:r>
              <a:rPr lang="zh-TW" altLang="en-US" dirty="0"/>
              <a:t>組不同的測試值中，每組的指標差異不大，重疊度也大致相同，</a:t>
            </a:r>
            <a:endParaRPr lang="en-US" altLang="zh-TW" dirty="0"/>
          </a:p>
          <a:p>
            <a:r>
              <a:rPr lang="zh-TW" altLang="en-US" dirty="0"/>
              <a:t>而這張則是</a:t>
            </a:r>
            <a:r>
              <a:rPr lang="en-US" altLang="zh-TW" dirty="0"/>
              <a:t>9</a:t>
            </a:r>
            <a:r>
              <a:rPr lang="zh-TW" altLang="en-US" dirty="0"/>
              <a:t>組中最好的圖，它的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以及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是其中最小的，越小的值反映出來的誤差越小，預測的結果最好。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會看起來很吻合可能是因為單位的問題，加上資料內的數字差沒有到非常大。</a:t>
            </a: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5A6F29-E286-9D86-73CD-41AB5598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32" y="3429000"/>
            <a:ext cx="8506935" cy="3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7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7B32FC-1AE8-C2C7-6FEB-8CE4F22D05D1}"/>
              </a:ext>
            </a:extLst>
          </p:cNvPr>
          <p:cNvSpPr txBox="1"/>
          <p:nvPr/>
        </p:nvSpPr>
        <p:spPr>
          <a:xfrm>
            <a:off x="685461" y="1824055"/>
            <a:ext cx="10810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pPr algn="ctr"/>
            <a:r>
              <a:rPr lang="zh-TW" altLang="en-US" dirty="0"/>
              <a:t>同理也反應在</a:t>
            </a:r>
            <a:r>
              <a:rPr lang="en-US" altLang="zh-TW" dirty="0"/>
              <a:t>Actual by predicted plot</a:t>
            </a:r>
            <a:r>
              <a:rPr lang="zh-TW" altLang="en-US" dirty="0"/>
              <a:t>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7F0FED-2D01-0892-07AC-79F49B14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86" y="2340538"/>
            <a:ext cx="4193780" cy="42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0B068-2993-3CB5-92B2-8D60B8B8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5BB3D-E9AD-2A1B-999C-7C0E2957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221" y="2852317"/>
            <a:ext cx="8745557" cy="163579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hlinkClick r:id="rId2"/>
              </a:rPr>
              <a:t>https://github.com/Alvis12/deep_learning.git</a:t>
            </a:r>
            <a:endParaRPr lang="en-US" altLang="zh-TW" sz="3200" dirty="0"/>
          </a:p>
          <a:p>
            <a:pPr marL="36900" indent="0">
              <a:buNone/>
            </a:pPr>
            <a:r>
              <a:rPr lang="en-US" altLang="zh-TW" sz="3200" dirty="0"/>
              <a:t>timeseries</a:t>
            </a:r>
            <a:r>
              <a:rPr lang="zh-TW" altLang="en-US" sz="3200" dirty="0"/>
              <a:t>作業</a:t>
            </a:r>
            <a:r>
              <a:rPr lang="en-US" altLang="zh-TW" sz="3200" dirty="0"/>
              <a:t>(</a:t>
            </a:r>
            <a:r>
              <a:rPr lang="zh-TW" altLang="en-US" sz="3200" dirty="0"/>
              <a:t>資料夾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34609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C2DE09-7472-8026-D2B0-5572CF58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DNN</a:t>
            </a:r>
            <a:r>
              <a:rPr lang="zh-TW" altLang="en-US" dirty="0"/>
              <a:t>版本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DC550DC-51EC-790C-96FD-F29BDEC68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373" y="2632181"/>
            <a:ext cx="4693930" cy="235783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43277DA-81EC-5818-B3AD-877D6F757B55}"/>
              </a:ext>
            </a:extLst>
          </p:cNvPr>
          <p:cNvSpPr txBox="1"/>
          <p:nvPr/>
        </p:nvSpPr>
        <p:spPr>
          <a:xfrm>
            <a:off x="7254241" y="3429000"/>
            <a:ext cx="248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同樣使用</a:t>
            </a:r>
            <a:r>
              <a:rPr lang="en-US" altLang="zh-TW" dirty="0"/>
              <a:t>rolling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8554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7A5C05-2871-ED40-4E39-03FACD8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3046"/>
            <a:ext cx="10353762" cy="970450"/>
          </a:xfrm>
        </p:spPr>
        <p:txBody>
          <a:bodyPr/>
          <a:lstStyle/>
          <a:p>
            <a:r>
              <a:rPr lang="en-US" altLang="zh-TW" dirty="0"/>
              <a:t>hidden layer &amp;</a:t>
            </a:r>
            <a:r>
              <a:rPr lang="zh-TW" altLang="en-US" dirty="0"/>
              <a:t> </a:t>
            </a:r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E86DC7B-04BC-BB33-D931-57A8F1180E82}"/>
              </a:ext>
            </a:extLst>
          </p:cNvPr>
          <p:cNvSpPr txBox="1"/>
          <p:nvPr/>
        </p:nvSpPr>
        <p:spPr>
          <a:xfrm>
            <a:off x="7363343" y="2021110"/>
            <a:ext cx="2673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這邊</a:t>
            </a:r>
            <a:r>
              <a:rPr lang="en-US" altLang="zh-TW" dirty="0"/>
              <a:t>dropout</a:t>
            </a:r>
            <a:r>
              <a:rPr lang="zh-TW" altLang="en-US" dirty="0"/>
              <a:t>的規律是寫每新增</a:t>
            </a:r>
            <a:r>
              <a:rPr lang="en-US" altLang="zh-TW" dirty="0"/>
              <a:t>5</a:t>
            </a:r>
            <a:r>
              <a:rPr lang="zh-TW" altLang="en-US" dirty="0"/>
              <a:t>層就</a:t>
            </a:r>
            <a:r>
              <a:rPr lang="en-US" altLang="zh-TW" dirty="0"/>
              <a:t>dropout1</a:t>
            </a:r>
            <a:r>
              <a:rPr lang="zh-TW" altLang="en-US" dirty="0"/>
              <a:t>次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90C44C-2A8D-633F-A2EC-BF0ADAFB9223}"/>
              </a:ext>
            </a:extLst>
          </p:cNvPr>
          <p:cNvSpPr txBox="1"/>
          <p:nvPr/>
        </p:nvSpPr>
        <p:spPr>
          <a:xfrm>
            <a:off x="7774868" y="3281236"/>
            <a:ext cx="29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第一層輸入層，加上</a:t>
            </a:r>
            <a:r>
              <a:rPr lang="en-US" altLang="zh-TW" dirty="0"/>
              <a:t>11</a:t>
            </a:r>
            <a:r>
              <a:rPr lang="zh-TW" altLang="en-US" dirty="0"/>
              <a:t>層，</a:t>
            </a:r>
            <a:endParaRPr lang="en-US" altLang="zh-TW" dirty="0"/>
          </a:p>
          <a:p>
            <a:r>
              <a:rPr lang="zh-TW" altLang="en-US" dirty="0"/>
              <a:t>因為想觸發第二次</a:t>
            </a:r>
            <a:r>
              <a:rPr lang="en-US" altLang="zh-TW" dirty="0"/>
              <a:t>dropout</a:t>
            </a:r>
            <a:r>
              <a:rPr lang="zh-TW" altLang="en-US" dirty="0"/>
              <a:t>，所以寫</a:t>
            </a:r>
            <a:r>
              <a:rPr lang="en-US" altLang="zh-TW" dirty="0"/>
              <a:t>11</a:t>
            </a:r>
            <a:r>
              <a:rPr lang="zh-TW" altLang="en-US" dirty="0"/>
              <a:t>層而不是</a:t>
            </a:r>
            <a:r>
              <a:rPr lang="en-US" altLang="zh-TW" dirty="0"/>
              <a:t>10</a:t>
            </a:r>
            <a:r>
              <a:rPr lang="zh-TW" altLang="en-US" dirty="0"/>
              <a:t>層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31D7F8-2F55-3B16-4C64-7B873E05B0B5}"/>
              </a:ext>
            </a:extLst>
          </p:cNvPr>
          <p:cNvSpPr txBox="1"/>
          <p:nvPr/>
        </p:nvSpPr>
        <p:spPr>
          <a:xfrm>
            <a:off x="7774868" y="4494191"/>
            <a:ext cx="3868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這裡使用上次最好的</a:t>
            </a:r>
            <a:endParaRPr lang="en-US" altLang="zh-TW" dirty="0"/>
          </a:p>
          <a:p>
            <a:r>
              <a:rPr lang="en-US" altLang="zh-TW" dirty="0" err="1"/>
              <a:t>Learning_rate</a:t>
            </a:r>
            <a:r>
              <a:rPr lang="en-US" altLang="zh-TW" dirty="0"/>
              <a:t>=0.005</a:t>
            </a:r>
            <a:r>
              <a:rPr lang="zh-TW" altLang="en-US" dirty="0"/>
              <a:t>、</a:t>
            </a:r>
            <a:r>
              <a:rPr lang="en-US" altLang="zh-TW" dirty="0"/>
              <a:t>Beta_1=0.95</a:t>
            </a:r>
          </a:p>
          <a:p>
            <a:r>
              <a:rPr lang="zh-TW" altLang="en-US" dirty="0"/>
              <a:t>來考慮不同的</a:t>
            </a:r>
            <a:r>
              <a:rPr lang="en-US" altLang="zh-TW" dirty="0"/>
              <a:t>dropout</a:t>
            </a:r>
            <a:r>
              <a:rPr lang="zh-TW" altLang="en-US" dirty="0"/>
              <a:t>配</a:t>
            </a:r>
            <a:r>
              <a:rPr lang="en-US" altLang="zh-TW" dirty="0"/>
              <a:t>activation function</a:t>
            </a:r>
            <a:r>
              <a:rPr lang="zh-TW" altLang="en-US" dirty="0"/>
              <a:t>的組合</a:t>
            </a:r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B0EC584B-FD1A-8568-A8CB-2A3185650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544" y="1235314"/>
            <a:ext cx="5963482" cy="1638529"/>
          </a:xfr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B2B1AB2-E117-6B7D-932E-7C45C1C7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44" y="3107370"/>
            <a:ext cx="6620799" cy="3467584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B79C4B9-0B58-1E92-11A3-C7DB3ACD0F60}"/>
              </a:ext>
            </a:extLst>
          </p:cNvPr>
          <p:cNvSpPr/>
          <p:nvPr/>
        </p:nvSpPr>
        <p:spPr>
          <a:xfrm>
            <a:off x="5581863" y="1311160"/>
            <a:ext cx="514137" cy="3925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6D0FE2D-4042-C080-857B-FC402B05F06E}"/>
              </a:ext>
            </a:extLst>
          </p:cNvPr>
          <p:cNvSpPr txBox="1"/>
          <p:nvPr/>
        </p:nvSpPr>
        <p:spPr>
          <a:xfrm>
            <a:off x="6882600" y="960285"/>
            <a:ext cx="5176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我們底下改的</a:t>
            </a:r>
            <a:r>
              <a:rPr lang="en-US" altLang="zh-TW" dirty="0"/>
              <a:t>activation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都是這個位置</a:t>
            </a:r>
            <a:endParaRPr lang="en-US" altLang="zh-TW" dirty="0"/>
          </a:p>
          <a:p>
            <a:r>
              <a:rPr lang="zh-TW" altLang="en-US" dirty="0"/>
              <a:t>這意味者我們的開頭跟結尾是固定的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C4EB011-E86B-1529-6156-8A2405D9CBA1}"/>
              </a:ext>
            </a:extLst>
          </p:cNvPr>
          <p:cNvCxnSpPr>
            <a:cxnSpLocks/>
            <a:stCxn id="4" idx="1"/>
            <a:endCxn id="3" idx="7"/>
          </p:cNvCxnSpPr>
          <p:nvPr/>
        </p:nvCxnSpPr>
        <p:spPr>
          <a:xfrm flipH="1">
            <a:off x="6020706" y="1283451"/>
            <a:ext cx="861894" cy="851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67144DC-F8C8-0D4A-71BB-C0228B680CAE}"/>
              </a:ext>
            </a:extLst>
          </p:cNvPr>
          <p:cNvCxnSpPr>
            <a:cxnSpLocks/>
          </p:cNvCxnSpPr>
          <p:nvPr/>
        </p:nvCxnSpPr>
        <p:spPr>
          <a:xfrm flipH="1">
            <a:off x="4648200" y="1546011"/>
            <a:ext cx="4051909" cy="26585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A9940D1-A801-729F-80C7-C841B2B46259}"/>
              </a:ext>
            </a:extLst>
          </p:cNvPr>
          <p:cNvCxnSpPr>
            <a:cxnSpLocks/>
          </p:cNvCxnSpPr>
          <p:nvPr/>
        </p:nvCxnSpPr>
        <p:spPr>
          <a:xfrm flipH="1">
            <a:off x="3800475" y="1507415"/>
            <a:ext cx="5591175" cy="35869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52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前情提要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9B32E2-AF9D-9773-7364-8946EB6818D6}"/>
              </a:ext>
            </a:extLst>
          </p:cNvPr>
          <p:cNvSpPr txBox="1"/>
          <p:nvPr/>
        </p:nvSpPr>
        <p:spPr>
          <a:xfrm>
            <a:off x="685460" y="1580050"/>
            <a:ext cx="108104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pPr algn="ctr"/>
            <a:r>
              <a:rPr lang="zh-TW" altLang="en-US" dirty="0"/>
              <a:t>在</a:t>
            </a:r>
            <a:r>
              <a:rPr lang="en-US" altLang="zh-TW" dirty="0"/>
              <a:t>9</a:t>
            </a:r>
            <a:r>
              <a:rPr lang="zh-TW" altLang="en-US" dirty="0"/>
              <a:t>組不同的測試值中，有許多組合出現</a:t>
            </a:r>
            <a:r>
              <a:rPr lang="en-US" altLang="zh-TW" dirty="0"/>
              <a:t>train</a:t>
            </a:r>
            <a:r>
              <a:rPr lang="zh-TW" altLang="en-US" dirty="0"/>
              <a:t>不起來的狀況，就是預測結果直接是一條水平線，因為在水平線的預測結果下</a:t>
            </a:r>
            <a:r>
              <a:rPr lang="en-US" altLang="zh-TW" dirty="0"/>
              <a:t>loss</a:t>
            </a:r>
            <a:r>
              <a:rPr lang="zh-TW" altLang="en-US" dirty="0"/>
              <a:t>值會最小，所以我們把</a:t>
            </a:r>
            <a:r>
              <a:rPr lang="en-US" altLang="zh-TW" dirty="0"/>
              <a:t>train</a:t>
            </a:r>
            <a:r>
              <a:rPr lang="zh-TW" altLang="en-US" dirty="0"/>
              <a:t>不起來得替除掉後篩選出最好的結果</a:t>
            </a:r>
            <a:endParaRPr lang="en-US" altLang="zh-TW" dirty="0"/>
          </a:p>
          <a:p>
            <a:pPr algn="ctr"/>
            <a:r>
              <a:rPr lang="zh-TW" altLang="en-US" dirty="0"/>
              <a:t>下圖為</a:t>
            </a:r>
            <a:r>
              <a:rPr lang="en-US" altLang="zh-TW" dirty="0"/>
              <a:t>train</a:t>
            </a:r>
            <a:r>
              <a:rPr lang="zh-TW" altLang="en-US" dirty="0"/>
              <a:t>不起來的狀況</a:t>
            </a:r>
            <a:endParaRPr lang="en-US" altLang="zh-TW" dirty="0"/>
          </a:p>
          <a:p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7CCD7-3E89-613A-DD4B-05CCAB1E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865291"/>
            <a:ext cx="9358318" cy="34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47436"/>
              </p:ext>
            </p:extLst>
          </p:nvPr>
        </p:nvGraphicFramePr>
        <p:xfrm>
          <a:off x="245039" y="1398883"/>
          <a:ext cx="11701922" cy="5036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02535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=0.1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=0.3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53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Loss=3.51</a:t>
                      </a:r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Loss=2.32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Loss=2.92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539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Loss=4.50</a:t>
                      </a:r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Loss=2.82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Loss=5.27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446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761DA560-B386-8FA0-887F-FCF6C639C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64" y="1911608"/>
            <a:ext cx="1755253" cy="15173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825EED-7055-9CD0-8711-81447A47A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41" y="1911608"/>
            <a:ext cx="1808869" cy="15173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6DA51B-95D6-2615-5A79-03306BC989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8"/>
          <a:stretch/>
        </p:blipFill>
        <p:spPr>
          <a:xfrm>
            <a:off x="8688585" y="1911608"/>
            <a:ext cx="1836388" cy="15173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671458E-C13E-AF1B-04FC-9CA1EFBBB3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5" b="4615"/>
          <a:stretch/>
        </p:blipFill>
        <p:spPr>
          <a:xfrm>
            <a:off x="1826464" y="3459587"/>
            <a:ext cx="1755253" cy="14473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4CF90CD-9EE3-BABF-CC17-31839CD9C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41" y="3429000"/>
            <a:ext cx="1807417" cy="154797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85FAE4F-F5A9-5EC4-F266-987A07572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86" y="3429000"/>
            <a:ext cx="1836388" cy="151739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431B267-F6FA-34C3-9DBF-B487538797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" b="4466"/>
          <a:stretch/>
        </p:blipFill>
        <p:spPr>
          <a:xfrm>
            <a:off x="1826464" y="4987975"/>
            <a:ext cx="1755253" cy="144737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AC81BF8-20B8-93DB-E4AD-8728FF7B7B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82"/>
          <a:stretch/>
        </p:blipFill>
        <p:spPr>
          <a:xfrm>
            <a:off x="5186241" y="4987975"/>
            <a:ext cx="1807417" cy="14473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A017DBC-B54F-DF03-55FA-619A2C9C35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85" y="5007848"/>
            <a:ext cx="1836388" cy="140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8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964275"/>
              </p:ext>
            </p:extLst>
          </p:nvPr>
        </p:nvGraphicFramePr>
        <p:xfrm>
          <a:off x="245039" y="748937"/>
          <a:ext cx="11701922" cy="568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85028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=0.1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=0.3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730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Loss=3.51</a:t>
                      </a:r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Loss=2.32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Loss=2.92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737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Loss=4.50</a:t>
                      </a:r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Loss=2.82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Loss=5.27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6333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B7F8F9AA-DF4E-3D77-1760-10D695518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74" y="4835194"/>
            <a:ext cx="1861470" cy="160015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B876FDD-81F7-C74E-982F-89DDED1AE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4" y="4835193"/>
            <a:ext cx="1861469" cy="160015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57D3B82-99AB-0813-C8D7-CD99C32FB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702" y="4821072"/>
            <a:ext cx="1861469" cy="162839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67D4C0F-5FA8-D7E3-131D-54823CC3D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381187"/>
            <a:ext cx="1877586" cy="162839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EFE3D51-2D54-0828-CC95-213A8E165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97" y="1381187"/>
            <a:ext cx="1877586" cy="162839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32890D5-B528-BCEB-83D8-F521D1317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702" y="1403664"/>
            <a:ext cx="1851669" cy="160592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26E5D04-5A21-DF48-BB52-0210F5F42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3108456"/>
            <a:ext cx="1877586" cy="161401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6931774-1365-2680-4BC3-8E81E79149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97" y="3118678"/>
            <a:ext cx="1877586" cy="161401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1977CF5-5A53-3BB5-C76F-535E7E03A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84" y="3097702"/>
            <a:ext cx="1901987" cy="16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5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B8D3594-4E6F-FA4C-EC9A-FC70B1C45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267"/>
            <a:ext cx="10353675" cy="3866628"/>
          </a:xfrm>
        </p:spPr>
      </p:pic>
    </p:spTree>
    <p:extLst>
      <p:ext uri="{BB962C8B-B14F-4D97-AF65-F5344CB8AC3E}">
        <p14:creationId xmlns:p14="http://schemas.microsoft.com/office/powerpoint/2010/main" val="1735003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altLang="zh-TW" dirty="0"/>
              <a:t>MAPE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7B5644-2C15-F03C-9ED0-AB9BA426E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09108"/>
              </p:ext>
            </p:extLst>
          </p:nvPr>
        </p:nvGraphicFramePr>
        <p:xfrm>
          <a:off x="245039" y="748937"/>
          <a:ext cx="11701922" cy="568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85028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=0.1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=0.3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730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Loss=3.51</a:t>
                      </a:r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Loss=2.32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Loss=2.92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737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Loss=4.50</a:t>
                      </a:r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Loss=2.82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Loss=5.27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6333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TW" sz="24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Loss=4.22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9752453-D28D-147B-2D31-93D6679E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62" y="4846592"/>
            <a:ext cx="1874802" cy="15980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4B1259-A3F9-2699-89B8-3D1C28813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36" y="4823733"/>
            <a:ext cx="1874802" cy="161161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4306BD-A886-4384-303B-CF894AB23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00" y="4823733"/>
            <a:ext cx="1874802" cy="16047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5D0C58-3AC2-4B05-9C98-9B81401CF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62" y="1385342"/>
            <a:ext cx="1874802" cy="161161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72C7D7C-EDF1-F12C-D215-808D95258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36" y="1385342"/>
            <a:ext cx="1874802" cy="161161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4EEED59-D529-FD49-2164-8AF01306E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00" y="1385342"/>
            <a:ext cx="1874802" cy="161161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A6D2AD7-441A-5412-FCCE-3AB6BBC13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11" y="3115966"/>
            <a:ext cx="1890753" cy="161161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DA8F128-7D10-E103-5214-5E61E50586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00" y="3111335"/>
            <a:ext cx="1874802" cy="159802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A64BA3D-20CB-3D51-446E-503B8989A4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36" y="3122794"/>
            <a:ext cx="1882743" cy="16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8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9B32E2-AF9D-9773-7364-8946EB6818D6}"/>
              </a:ext>
            </a:extLst>
          </p:cNvPr>
          <p:cNvSpPr txBox="1"/>
          <p:nvPr/>
        </p:nvSpPr>
        <p:spPr>
          <a:xfrm>
            <a:off x="685460" y="1580050"/>
            <a:ext cx="108104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剔除</a:t>
            </a:r>
            <a:r>
              <a:rPr lang="en-US" altLang="zh-TW" dirty="0"/>
              <a:t>train</a:t>
            </a:r>
            <a:r>
              <a:rPr lang="zh-TW" altLang="en-US" dirty="0"/>
              <a:t>不起來的結果後，最好的組合為 </a:t>
            </a:r>
            <a:r>
              <a:rPr lang="en-US" altLang="zh-TW" dirty="0"/>
              <a:t>activation function=</a:t>
            </a:r>
            <a:r>
              <a:rPr lang="en-US" altLang="zh-TW" dirty="0" err="1"/>
              <a:t>relu</a:t>
            </a:r>
            <a:r>
              <a:rPr lang="en-US" altLang="zh-TW" dirty="0"/>
              <a:t> </a:t>
            </a:r>
            <a:r>
              <a:rPr lang="zh-TW" altLang="en-US" dirty="0"/>
              <a:t>， </a:t>
            </a:r>
            <a:r>
              <a:rPr lang="en-US" altLang="zh-TW" dirty="0"/>
              <a:t>Dropout=0.2</a:t>
            </a:r>
            <a:r>
              <a:rPr lang="zh-TW" altLang="en-US" dirty="0"/>
              <a:t> 的結果</a:t>
            </a:r>
            <a:endParaRPr lang="en-US" altLang="zh-TW" dirty="0"/>
          </a:p>
          <a:p>
            <a:r>
              <a:rPr lang="zh-TW" altLang="en-US" dirty="0"/>
              <a:t>選擇標準為</a:t>
            </a:r>
            <a:r>
              <a:rPr lang="en-US" altLang="zh-TW" dirty="0"/>
              <a:t>loss</a:t>
            </a:r>
            <a:r>
              <a:rPr lang="zh-TW" altLang="en-US" dirty="0"/>
              <a:t>最低並且</a:t>
            </a:r>
            <a:r>
              <a:rPr lang="en-US" altLang="zh-TW" dirty="0"/>
              <a:t>test</a:t>
            </a:r>
            <a:r>
              <a:rPr lang="zh-TW" altLang="en-US" dirty="0"/>
              <a:t>結果用圖形視覺化表示後合理，要注意，若使用該模型投資時，較沒辦法預測到波動很大的值，所以使用時可以看是漲還是跌，至於漲多少或跌多少參考就好。</a:t>
            </a:r>
            <a:endParaRPr lang="en-US" altLang="zh-TW" dirty="0"/>
          </a:p>
          <a:p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CFD64C-FD1F-F76C-7CD4-9EF47811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64" y="2885870"/>
            <a:ext cx="9660071" cy="36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6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0B068-2993-3CB5-92B2-8D60B8B8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5BB3D-E9AD-2A1B-999C-7C0E2957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221" y="2852317"/>
            <a:ext cx="9049282" cy="301726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hlinkClick r:id="rId2"/>
              </a:rPr>
              <a:t>https://github.com/Alvis12/deep_learning.git</a:t>
            </a:r>
            <a:endParaRPr lang="en-US" altLang="zh-TW" sz="3200" dirty="0"/>
          </a:p>
          <a:p>
            <a:pPr marL="36900" indent="0">
              <a:buNone/>
            </a:pPr>
            <a:r>
              <a:rPr lang="en-US" altLang="zh-TW" sz="3200" dirty="0"/>
              <a:t>DNN</a:t>
            </a:r>
            <a:r>
              <a:rPr lang="zh-TW" altLang="en-US" sz="3200" dirty="0"/>
              <a:t>作業</a:t>
            </a:r>
            <a:r>
              <a:rPr lang="en-US" altLang="zh-TW" sz="3200" dirty="0"/>
              <a:t>(</a:t>
            </a:r>
            <a:r>
              <a:rPr lang="zh-TW" altLang="en-US" sz="3200" dirty="0"/>
              <a:t>資料夾</a:t>
            </a:r>
            <a:r>
              <a:rPr lang="en-US" altLang="zh-TW" sz="3200" dirty="0"/>
              <a:t>)</a:t>
            </a:r>
          </a:p>
          <a:p>
            <a:pPr marL="36900" indent="0">
              <a:buNone/>
            </a:pPr>
            <a:r>
              <a:rPr lang="zh-TW" altLang="en-US" sz="3200" dirty="0"/>
              <a:t>裡面沒有放訓練結果</a:t>
            </a:r>
            <a:r>
              <a:rPr lang="en-US" altLang="zh-TW" sz="3200" dirty="0"/>
              <a:t>.h5</a:t>
            </a:r>
            <a:r>
              <a:rPr lang="zh-TW" altLang="en-US" sz="3200" dirty="0"/>
              <a:t>檔，因為我們設定</a:t>
            </a:r>
            <a:r>
              <a:rPr lang="en-US" altLang="zh-TW" sz="3200" dirty="0"/>
              <a:t>11</a:t>
            </a:r>
            <a:r>
              <a:rPr lang="zh-TW" altLang="en-US" sz="3200" dirty="0"/>
              <a:t>層，訓練結果檔案就算只放最好的結果並且壓縮也超過</a:t>
            </a:r>
            <a:r>
              <a:rPr lang="en-US" altLang="zh-TW" sz="3200" dirty="0" err="1"/>
              <a:t>github</a:t>
            </a:r>
            <a:r>
              <a:rPr lang="zh-TW" altLang="en-US" sz="3200" dirty="0"/>
              <a:t>限制的大小</a:t>
            </a:r>
          </a:p>
        </p:txBody>
      </p:sp>
    </p:spTree>
    <p:extLst>
      <p:ext uri="{BB962C8B-B14F-4D97-AF65-F5344CB8AC3E}">
        <p14:creationId xmlns:p14="http://schemas.microsoft.com/office/powerpoint/2010/main" val="373401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F2840-227B-5A71-E730-B897FB17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Descriptive statistics</a:t>
            </a:r>
            <a:endParaRPr lang="zh-TW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BD5B0A3-C02E-4C4E-AFA6-E54535E3D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12060"/>
              </p:ext>
            </p:extLst>
          </p:nvPr>
        </p:nvGraphicFramePr>
        <p:xfrm>
          <a:off x="2882231" y="2151063"/>
          <a:ext cx="3414296" cy="3415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611">
                  <a:extLst>
                    <a:ext uri="{9D8B030D-6E8A-4147-A177-3AD203B41FA5}">
                      <a16:colId xmlns:a16="http://schemas.microsoft.com/office/drawing/2014/main" val="3843809160"/>
                    </a:ext>
                  </a:extLst>
                </a:gridCol>
                <a:gridCol w="2165685">
                  <a:extLst>
                    <a:ext uri="{9D8B030D-6E8A-4147-A177-3AD203B41FA5}">
                      <a16:colId xmlns:a16="http://schemas.microsoft.com/office/drawing/2014/main" val="3932559717"/>
                    </a:ext>
                  </a:extLst>
                </a:gridCol>
              </a:tblGrid>
              <a:tr h="379505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名詞解釋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27871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資料筆數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3904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資料中數值平均數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268127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std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標準差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698811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080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25%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第一四分位數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71983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50%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第二四分位數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9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第三四分位數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61060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max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最大值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269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C77EE77-E88A-F972-FCCD-25E4A502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481" y="2001370"/>
            <a:ext cx="1878180" cy="3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A2ABE6-844E-D32F-9BD2-ABA930808B40}"/>
              </a:ext>
            </a:extLst>
          </p:cNvPr>
          <p:cNvSpPr txBox="1"/>
          <p:nvPr/>
        </p:nvSpPr>
        <p:spPr>
          <a:xfrm>
            <a:off x="6326820" y="2098115"/>
            <a:ext cx="47298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因為考慮時間序列的關係，將原本收盤價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close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往複製成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lag_1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欄位，並且向下移動一格。</a:t>
            </a:r>
            <a:endParaRPr lang="en-US" altLang="zh-TW" sz="2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需要這麼作是因為未發生的事情不能作為資料使用，所以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2020/5/27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這份資料是沒有先前的資料可以作使用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的，然後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2020/5/28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則只有第一筆的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23.92000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可以作使用，以此類推。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3418EB-47F5-F6F2-C3B7-C85A1413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962141"/>
            <a:ext cx="3476418" cy="9704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E5C0A8-3227-3A33-7BD9-27FCF44D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491086"/>
            <a:ext cx="5327830" cy="23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1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A2ABE6-844E-D32F-9BD2-ABA930808B40}"/>
              </a:ext>
            </a:extLst>
          </p:cNvPr>
          <p:cNvSpPr txBox="1"/>
          <p:nvPr/>
        </p:nvSpPr>
        <p:spPr>
          <a:xfrm>
            <a:off x="6276486" y="2098114"/>
            <a:ext cx="4729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為解決前面提到的問題，我們把有空值欄位的資料整列刪掉。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D9D049-045D-CDBC-8FC6-02B97450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60" y="2867555"/>
            <a:ext cx="4339485" cy="35919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B7F514-7EDE-4CC9-4F56-83096C11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60" y="1646533"/>
            <a:ext cx="4214754" cy="9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>
            <a:off x="1582121" y="2715979"/>
            <a:ext cx="88710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187431" y="2508161"/>
            <a:ext cx="1394690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453148" y="2508161"/>
            <a:ext cx="1394690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立方體 27"/>
          <p:cNvSpPr/>
          <p:nvPr/>
        </p:nvSpPr>
        <p:spPr>
          <a:xfrm>
            <a:off x="432065" y="3446236"/>
            <a:ext cx="11034058" cy="5270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data: N=754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立方體 33"/>
          <p:cNvSpPr/>
          <p:nvPr/>
        </p:nvSpPr>
        <p:spPr>
          <a:xfrm>
            <a:off x="432065" y="4264161"/>
            <a:ext cx="9457764" cy="5270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Train: N=646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立方體 34"/>
          <p:cNvSpPr/>
          <p:nvPr/>
        </p:nvSpPr>
        <p:spPr>
          <a:xfrm>
            <a:off x="9889829" y="4264161"/>
            <a:ext cx="1576293" cy="527066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Test:N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=108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720948" y="6488668"/>
            <a:ext cx="54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886250-C0B4-833F-82B9-87A48359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4" name="圓柱 43">
            <a:extLst>
              <a:ext uri="{FF2B5EF4-FFF2-40B4-BE49-F238E27FC236}">
                <a16:creationId xmlns:a16="http://schemas.microsoft.com/office/drawing/2014/main" id="{00924571-4B59-4D44-0620-24698A8F049E}"/>
              </a:ext>
            </a:extLst>
          </p:cNvPr>
          <p:cNvSpPr/>
          <p:nvPr/>
        </p:nvSpPr>
        <p:spPr>
          <a:xfrm>
            <a:off x="570478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N=106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柱 44">
            <a:extLst>
              <a:ext uri="{FF2B5EF4-FFF2-40B4-BE49-F238E27FC236}">
                <a16:creationId xmlns:a16="http://schemas.microsoft.com/office/drawing/2014/main" id="{5E2A3199-6028-CD8D-70A3-91C7A4EB7965}"/>
              </a:ext>
            </a:extLst>
          </p:cNvPr>
          <p:cNvSpPr/>
          <p:nvPr/>
        </p:nvSpPr>
        <p:spPr>
          <a:xfrm>
            <a:off x="2149895" y="5288645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7" name="圓柱 45">
            <a:extLst>
              <a:ext uri="{FF2B5EF4-FFF2-40B4-BE49-F238E27FC236}">
                <a16:creationId xmlns:a16="http://schemas.microsoft.com/office/drawing/2014/main" id="{9B446CFC-F4F8-ECB0-387E-0A336C9B1238}"/>
              </a:ext>
            </a:extLst>
          </p:cNvPr>
          <p:cNvSpPr/>
          <p:nvPr/>
        </p:nvSpPr>
        <p:spPr>
          <a:xfrm>
            <a:off x="3726189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0" name="圓柱 46">
            <a:extLst>
              <a:ext uri="{FF2B5EF4-FFF2-40B4-BE49-F238E27FC236}">
                <a16:creationId xmlns:a16="http://schemas.microsoft.com/office/drawing/2014/main" id="{DF41A6C9-0C1D-64FF-F673-E4444B472521}"/>
              </a:ext>
            </a:extLst>
          </p:cNvPr>
          <p:cNvSpPr/>
          <p:nvPr/>
        </p:nvSpPr>
        <p:spPr>
          <a:xfrm>
            <a:off x="5302483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1" name="圓柱 47">
            <a:extLst>
              <a:ext uri="{FF2B5EF4-FFF2-40B4-BE49-F238E27FC236}">
                <a16:creationId xmlns:a16="http://schemas.microsoft.com/office/drawing/2014/main" id="{B00CD26C-1C75-9BB8-5F1B-6D6AE52E04AC}"/>
              </a:ext>
            </a:extLst>
          </p:cNvPr>
          <p:cNvSpPr/>
          <p:nvPr/>
        </p:nvSpPr>
        <p:spPr>
          <a:xfrm>
            <a:off x="6881900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2" name="圓柱 48">
            <a:extLst>
              <a:ext uri="{FF2B5EF4-FFF2-40B4-BE49-F238E27FC236}">
                <a16:creationId xmlns:a16="http://schemas.microsoft.com/office/drawing/2014/main" id="{B844BF96-79A2-A047-79BB-385DAA66547F}"/>
              </a:ext>
            </a:extLst>
          </p:cNvPr>
          <p:cNvSpPr/>
          <p:nvPr/>
        </p:nvSpPr>
        <p:spPr>
          <a:xfrm>
            <a:off x="8461317" y="5288644"/>
            <a:ext cx="1428512" cy="969817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  <p:sp>
        <p:nvSpPr>
          <p:cNvPr id="13" name="圓柱 49">
            <a:extLst>
              <a:ext uri="{FF2B5EF4-FFF2-40B4-BE49-F238E27FC236}">
                <a16:creationId xmlns:a16="http://schemas.microsoft.com/office/drawing/2014/main" id="{00CC96DD-4CA9-5CB1-C3E4-C4CCDA6FCD02}"/>
              </a:ext>
            </a:extLst>
          </p:cNvPr>
          <p:cNvSpPr/>
          <p:nvPr/>
        </p:nvSpPr>
        <p:spPr>
          <a:xfrm>
            <a:off x="10034487" y="5288644"/>
            <a:ext cx="1428512" cy="96981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N=108</a:t>
            </a:r>
          </a:p>
        </p:txBody>
      </p:sp>
    </p:spTree>
    <p:extLst>
      <p:ext uri="{BB962C8B-B14F-4D97-AF65-F5344CB8AC3E}">
        <p14:creationId xmlns:p14="http://schemas.microsoft.com/office/powerpoint/2010/main" val="423636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720948" y="6488668"/>
            <a:ext cx="54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97108" y="2418422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1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229384" y="4035417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2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29384" y="5648712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3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AE605948-786B-CE94-7777-BD891F75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2" name="圓柱 37">
            <a:extLst>
              <a:ext uri="{FF2B5EF4-FFF2-40B4-BE49-F238E27FC236}">
                <a16:creationId xmlns:a16="http://schemas.microsoft.com/office/drawing/2014/main" id="{1980B739-354F-8111-C22B-E10A897F6F25}"/>
              </a:ext>
            </a:extLst>
          </p:cNvPr>
          <p:cNvSpPr/>
          <p:nvPr/>
        </p:nvSpPr>
        <p:spPr>
          <a:xfrm>
            <a:off x="2107434" y="2173694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N=33 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(36-3 lag)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柱 38">
            <a:extLst>
              <a:ext uri="{FF2B5EF4-FFF2-40B4-BE49-F238E27FC236}">
                <a16:creationId xmlns:a16="http://schemas.microsoft.com/office/drawing/2014/main" id="{15798B0A-30FF-B545-94F4-154C6FCC830B}"/>
              </a:ext>
            </a:extLst>
          </p:cNvPr>
          <p:cNvSpPr/>
          <p:nvPr/>
        </p:nvSpPr>
        <p:spPr>
          <a:xfrm>
            <a:off x="3686851" y="2173695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18" name="圓柱 39">
            <a:extLst>
              <a:ext uri="{FF2B5EF4-FFF2-40B4-BE49-F238E27FC236}">
                <a16:creationId xmlns:a16="http://schemas.microsoft.com/office/drawing/2014/main" id="{FDAE2440-B4DD-A906-52E8-22C890197C61}"/>
              </a:ext>
            </a:extLst>
          </p:cNvPr>
          <p:cNvSpPr/>
          <p:nvPr/>
        </p:nvSpPr>
        <p:spPr>
          <a:xfrm>
            <a:off x="5263145" y="2173694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25" name="圓柱 40">
            <a:extLst>
              <a:ext uri="{FF2B5EF4-FFF2-40B4-BE49-F238E27FC236}">
                <a16:creationId xmlns:a16="http://schemas.microsoft.com/office/drawing/2014/main" id="{7F8B5228-C62D-87A4-C341-59AF8B37EA4A}"/>
              </a:ext>
            </a:extLst>
          </p:cNvPr>
          <p:cNvSpPr/>
          <p:nvPr/>
        </p:nvSpPr>
        <p:spPr>
          <a:xfrm>
            <a:off x="6839439" y="2173694"/>
            <a:ext cx="1428512" cy="96981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26" name="圓柱 41">
            <a:extLst>
              <a:ext uri="{FF2B5EF4-FFF2-40B4-BE49-F238E27FC236}">
                <a16:creationId xmlns:a16="http://schemas.microsoft.com/office/drawing/2014/main" id="{66CF8D78-DD1E-56EB-F66D-C497F0629222}"/>
              </a:ext>
            </a:extLst>
          </p:cNvPr>
          <p:cNvSpPr/>
          <p:nvPr/>
        </p:nvSpPr>
        <p:spPr>
          <a:xfrm>
            <a:off x="8418856" y="2173694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柱 42">
            <a:extLst>
              <a:ext uri="{FF2B5EF4-FFF2-40B4-BE49-F238E27FC236}">
                <a16:creationId xmlns:a16="http://schemas.microsoft.com/office/drawing/2014/main" id="{1B60D5FB-F4A5-765E-EA72-D33558181A92}"/>
              </a:ext>
            </a:extLst>
          </p:cNvPr>
          <p:cNvSpPr/>
          <p:nvPr/>
        </p:nvSpPr>
        <p:spPr>
          <a:xfrm>
            <a:off x="9998273" y="2173694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圓柱 55">
            <a:extLst>
              <a:ext uri="{FF2B5EF4-FFF2-40B4-BE49-F238E27FC236}">
                <a16:creationId xmlns:a16="http://schemas.microsoft.com/office/drawing/2014/main" id="{10509556-21C0-1AEE-B30E-9325C6495A28}"/>
              </a:ext>
            </a:extLst>
          </p:cNvPr>
          <p:cNvSpPr/>
          <p:nvPr/>
        </p:nvSpPr>
        <p:spPr>
          <a:xfrm>
            <a:off x="2107434" y="3911202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圓柱 56">
            <a:extLst>
              <a:ext uri="{FF2B5EF4-FFF2-40B4-BE49-F238E27FC236}">
                <a16:creationId xmlns:a16="http://schemas.microsoft.com/office/drawing/2014/main" id="{A942036B-2509-7BAC-973A-394B9F32B9CC}"/>
              </a:ext>
            </a:extLst>
          </p:cNvPr>
          <p:cNvSpPr/>
          <p:nvPr/>
        </p:nvSpPr>
        <p:spPr>
          <a:xfrm>
            <a:off x="3686851" y="3911203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0" name="圓柱 57">
            <a:extLst>
              <a:ext uri="{FF2B5EF4-FFF2-40B4-BE49-F238E27FC236}">
                <a16:creationId xmlns:a16="http://schemas.microsoft.com/office/drawing/2014/main" id="{41A6CA03-5C08-B892-FC6E-8C75DD82A9FC}"/>
              </a:ext>
            </a:extLst>
          </p:cNvPr>
          <p:cNvSpPr/>
          <p:nvPr/>
        </p:nvSpPr>
        <p:spPr>
          <a:xfrm>
            <a:off x="5263145" y="3911202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1" name="圓柱 58">
            <a:extLst>
              <a:ext uri="{FF2B5EF4-FFF2-40B4-BE49-F238E27FC236}">
                <a16:creationId xmlns:a16="http://schemas.microsoft.com/office/drawing/2014/main" id="{FF8F5B8F-2D04-97A0-7C1C-CAB002BEC798}"/>
              </a:ext>
            </a:extLst>
          </p:cNvPr>
          <p:cNvSpPr/>
          <p:nvPr/>
        </p:nvSpPr>
        <p:spPr>
          <a:xfrm>
            <a:off x="6839439" y="3911202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2" name="圓柱 59">
            <a:extLst>
              <a:ext uri="{FF2B5EF4-FFF2-40B4-BE49-F238E27FC236}">
                <a16:creationId xmlns:a16="http://schemas.microsoft.com/office/drawing/2014/main" id="{74A2F3BD-8041-220E-90C4-4E5B12F9DD1B}"/>
              </a:ext>
            </a:extLst>
          </p:cNvPr>
          <p:cNvSpPr/>
          <p:nvPr/>
        </p:nvSpPr>
        <p:spPr>
          <a:xfrm>
            <a:off x="8418856" y="3911202"/>
            <a:ext cx="1428512" cy="96981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3" name="圓柱 60">
            <a:extLst>
              <a:ext uri="{FF2B5EF4-FFF2-40B4-BE49-F238E27FC236}">
                <a16:creationId xmlns:a16="http://schemas.microsoft.com/office/drawing/2014/main" id="{1DF32559-45DB-A7DE-7908-9CE73F7B8591}"/>
              </a:ext>
            </a:extLst>
          </p:cNvPr>
          <p:cNvSpPr/>
          <p:nvPr/>
        </p:nvSpPr>
        <p:spPr>
          <a:xfrm>
            <a:off x="9998273" y="3911202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柱 64">
            <a:extLst>
              <a:ext uri="{FF2B5EF4-FFF2-40B4-BE49-F238E27FC236}">
                <a16:creationId xmlns:a16="http://schemas.microsoft.com/office/drawing/2014/main" id="{25F51405-EF95-3E4D-CEF6-92D4F963A33D}"/>
              </a:ext>
            </a:extLst>
          </p:cNvPr>
          <p:cNvSpPr/>
          <p:nvPr/>
        </p:nvSpPr>
        <p:spPr>
          <a:xfrm>
            <a:off x="2107434" y="5518850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柱 65">
            <a:extLst>
              <a:ext uri="{FF2B5EF4-FFF2-40B4-BE49-F238E27FC236}">
                <a16:creationId xmlns:a16="http://schemas.microsoft.com/office/drawing/2014/main" id="{4994DC2B-FBE0-DF3E-3561-F08B286EB5BC}"/>
              </a:ext>
            </a:extLst>
          </p:cNvPr>
          <p:cNvSpPr/>
          <p:nvPr/>
        </p:nvSpPr>
        <p:spPr>
          <a:xfrm>
            <a:off x="3686851" y="5518851"/>
            <a:ext cx="1428512" cy="969817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柱 66">
            <a:extLst>
              <a:ext uri="{FF2B5EF4-FFF2-40B4-BE49-F238E27FC236}">
                <a16:creationId xmlns:a16="http://schemas.microsoft.com/office/drawing/2014/main" id="{6ACE299C-8293-923D-FE7C-5C626A1168F1}"/>
              </a:ext>
            </a:extLst>
          </p:cNvPr>
          <p:cNvSpPr/>
          <p:nvPr/>
        </p:nvSpPr>
        <p:spPr>
          <a:xfrm>
            <a:off x="5263145" y="5518850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7" name="圓柱 67">
            <a:extLst>
              <a:ext uri="{FF2B5EF4-FFF2-40B4-BE49-F238E27FC236}">
                <a16:creationId xmlns:a16="http://schemas.microsoft.com/office/drawing/2014/main" id="{2DA946E4-0347-1CD0-58DA-9C1DF87ABB31}"/>
              </a:ext>
            </a:extLst>
          </p:cNvPr>
          <p:cNvSpPr/>
          <p:nvPr/>
        </p:nvSpPr>
        <p:spPr>
          <a:xfrm>
            <a:off x="6839439" y="5518850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8" name="圓柱 68">
            <a:extLst>
              <a:ext uri="{FF2B5EF4-FFF2-40B4-BE49-F238E27FC236}">
                <a16:creationId xmlns:a16="http://schemas.microsoft.com/office/drawing/2014/main" id="{A02B8FB7-6D1A-D273-AA43-816C19149BAA}"/>
              </a:ext>
            </a:extLst>
          </p:cNvPr>
          <p:cNvSpPr/>
          <p:nvPr/>
        </p:nvSpPr>
        <p:spPr>
          <a:xfrm>
            <a:off x="8418856" y="5518850"/>
            <a:ext cx="1428512" cy="969817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  <p:sp>
        <p:nvSpPr>
          <p:cNvPr id="39" name="圓柱 69">
            <a:extLst>
              <a:ext uri="{FF2B5EF4-FFF2-40B4-BE49-F238E27FC236}">
                <a16:creationId xmlns:a16="http://schemas.microsoft.com/office/drawing/2014/main" id="{DD14B44E-A21F-CEE9-768F-0E09EB1A66C2}"/>
              </a:ext>
            </a:extLst>
          </p:cNvPr>
          <p:cNvSpPr/>
          <p:nvPr/>
        </p:nvSpPr>
        <p:spPr>
          <a:xfrm>
            <a:off x="9998273" y="5518850"/>
            <a:ext cx="1428512" cy="96981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N=36</a:t>
            </a:r>
          </a:p>
        </p:txBody>
      </p:sp>
    </p:spTree>
    <p:extLst>
      <p:ext uri="{BB962C8B-B14F-4D97-AF65-F5344CB8AC3E}">
        <p14:creationId xmlns:p14="http://schemas.microsoft.com/office/powerpoint/2010/main" val="26260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3C1CD9-70DD-E6C4-3D30-B99C25DE236F}"/>
              </a:ext>
            </a:extLst>
          </p:cNvPr>
          <p:cNvSpPr txBox="1"/>
          <p:nvPr/>
        </p:nvSpPr>
        <p:spPr>
          <a:xfrm>
            <a:off x="7816608" y="3254929"/>
            <a:ext cx="230051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6900"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zh-TW" altLang="en-US" dirty="0"/>
              <a:t>手動將剛剛分割好的資料筆數輸入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ACBDBC5-1A83-1E10-BA82-9B97F2E9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29" y="2782048"/>
            <a:ext cx="4732453" cy="237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3138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1284</TotalTime>
  <Words>1649</Words>
  <Application>Microsoft Office PowerPoint</Application>
  <PresentationFormat>寬螢幕</PresentationFormat>
  <Paragraphs>267</Paragraphs>
  <Slides>32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Söhne</vt:lpstr>
      <vt:lpstr>Calibri</vt:lpstr>
      <vt:lpstr>Calibri Light</vt:lpstr>
      <vt:lpstr>Calisto MT</vt:lpstr>
      <vt:lpstr>Times New Roman</vt:lpstr>
      <vt:lpstr>Wingdings</vt:lpstr>
      <vt:lpstr>Wingdings 2</vt:lpstr>
      <vt:lpstr>HDOfficeLightV0</vt:lpstr>
      <vt:lpstr>石板</vt:lpstr>
      <vt:lpstr>ANN_Timeseries</vt:lpstr>
      <vt:lpstr>1.Variable definition</vt:lpstr>
      <vt:lpstr>1.Variable definition</vt:lpstr>
      <vt:lpstr>2. Descriptive statistics</vt:lpstr>
      <vt:lpstr>3.Data preprocessing</vt:lpstr>
      <vt:lpstr>3.Data preprocessing</vt:lpstr>
      <vt:lpstr>4.Model building and results</vt:lpstr>
      <vt:lpstr>4.Model building and results</vt:lpstr>
      <vt:lpstr>4.Model building and results</vt:lpstr>
      <vt:lpstr>4.Model building and results-1</vt:lpstr>
      <vt:lpstr>4.Model building and results-2</vt:lpstr>
      <vt:lpstr>4.Model building and results-3</vt:lpstr>
      <vt:lpstr>4.Model building and results-4</vt:lpstr>
      <vt:lpstr>4.Model building and results-5</vt:lpstr>
      <vt:lpstr>4.Model building and results-6</vt:lpstr>
      <vt:lpstr>4.Model building and results-7</vt:lpstr>
      <vt:lpstr>4.Model building and results-8</vt:lpstr>
      <vt:lpstr>4.Model building and results-9</vt:lpstr>
      <vt:lpstr>4.Model building and results</vt:lpstr>
      <vt:lpstr>Test</vt:lpstr>
      <vt:lpstr>8個指標如何看</vt:lpstr>
      <vt:lpstr>結果討論</vt:lpstr>
      <vt:lpstr>結果討論</vt:lpstr>
      <vt:lpstr>Git hub</vt:lpstr>
      <vt:lpstr>DNN版本</vt:lpstr>
      <vt:lpstr>hidden layer &amp; activation function</vt:lpstr>
      <vt:lpstr>前情提要</vt:lpstr>
      <vt:lpstr>test</vt:lpstr>
      <vt:lpstr>LOSS</vt:lpstr>
      <vt:lpstr>MAPE</vt:lpstr>
      <vt:lpstr>結果討論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深度學習個人作業</dc:title>
  <dc:creator>昱斌 陳</dc:creator>
  <cp:lastModifiedBy>昱斌 陳</cp:lastModifiedBy>
  <cp:revision>84</cp:revision>
  <dcterms:created xsi:type="dcterms:W3CDTF">2023-04-30T10:16:10Z</dcterms:created>
  <dcterms:modified xsi:type="dcterms:W3CDTF">2023-06-06T14:10:11Z</dcterms:modified>
</cp:coreProperties>
</file>